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Lst>
  <p:notesMasterIdLst>
    <p:notesMasterId r:id="rId21"/>
  </p:notesMasterIdLst>
  <p:sldIdLst>
    <p:sldId id="256" r:id="rId2"/>
    <p:sldId id="258" r:id="rId3"/>
    <p:sldId id="259" r:id="rId4"/>
    <p:sldId id="263" r:id="rId5"/>
    <p:sldId id="260" r:id="rId6"/>
    <p:sldId id="261" r:id="rId7"/>
    <p:sldId id="262" r:id="rId8"/>
    <p:sldId id="273" r:id="rId9"/>
    <p:sldId id="274" r:id="rId10"/>
    <p:sldId id="266" r:id="rId11"/>
    <p:sldId id="264" r:id="rId12"/>
    <p:sldId id="275" r:id="rId13"/>
    <p:sldId id="276" r:id="rId14"/>
    <p:sldId id="267" r:id="rId15"/>
    <p:sldId id="268" r:id="rId16"/>
    <p:sldId id="270" r:id="rId17"/>
    <p:sldId id="271" r:id="rId18"/>
    <p:sldId id="272"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8" autoAdjust="0"/>
    <p:restoredTop sz="61122" autoAdjust="0"/>
  </p:normalViewPr>
  <p:slideViewPr>
    <p:cSldViewPr snapToGrid="0">
      <p:cViewPr varScale="1">
        <p:scale>
          <a:sx n="80" d="100"/>
          <a:sy n="80" d="100"/>
        </p:scale>
        <p:origin x="1620"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269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ED414-D239-4230-A111-72898D38E287}" type="datetimeFigureOut">
              <a:rPr lang="en-US" smtClean="0"/>
              <a:t>6/12/2018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111FD-D242-41C3-BFEB-11B2A313673E}" type="slidenum">
              <a:rPr lang="en-US" smtClean="0"/>
              <a:t>‹#›</a:t>
            </a:fld>
            <a:endParaRPr lang="en-US"/>
          </a:p>
        </p:txBody>
      </p:sp>
    </p:spTree>
    <p:extLst>
      <p:ext uri="{BB962C8B-B14F-4D97-AF65-F5344CB8AC3E}">
        <p14:creationId xmlns:p14="http://schemas.microsoft.com/office/powerpoint/2010/main" val="77436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111FD-D242-41C3-BFEB-11B2A313673E}" type="slidenum">
              <a:rPr lang="en-US" smtClean="0"/>
              <a:t>1</a:t>
            </a:fld>
            <a:endParaRPr lang="en-US"/>
          </a:p>
        </p:txBody>
      </p:sp>
    </p:spTree>
    <p:extLst>
      <p:ext uri="{BB962C8B-B14F-4D97-AF65-F5344CB8AC3E}">
        <p14:creationId xmlns:p14="http://schemas.microsoft.com/office/powerpoint/2010/main" val="303858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111FD-D242-41C3-BFEB-11B2A313673E}" type="slidenum">
              <a:rPr lang="en-US" smtClean="0"/>
              <a:t>10</a:t>
            </a:fld>
            <a:endParaRPr lang="en-US"/>
          </a:p>
        </p:txBody>
      </p:sp>
    </p:spTree>
    <p:extLst>
      <p:ext uri="{BB962C8B-B14F-4D97-AF65-F5344CB8AC3E}">
        <p14:creationId xmlns:p14="http://schemas.microsoft.com/office/powerpoint/2010/main" val="3295302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111FD-D242-41C3-BFEB-11B2A313673E}" type="slidenum">
              <a:rPr lang="en-US" smtClean="0"/>
              <a:t>11</a:t>
            </a:fld>
            <a:endParaRPr lang="en-US"/>
          </a:p>
        </p:txBody>
      </p:sp>
    </p:spTree>
    <p:extLst>
      <p:ext uri="{BB962C8B-B14F-4D97-AF65-F5344CB8AC3E}">
        <p14:creationId xmlns:p14="http://schemas.microsoft.com/office/powerpoint/2010/main" val="240971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BB111FD-D242-41C3-BFEB-11B2A313673E}" type="slidenum">
              <a:rPr lang="en-US" smtClean="0"/>
              <a:t>12</a:t>
            </a:fld>
            <a:endParaRPr lang="en-US"/>
          </a:p>
        </p:txBody>
      </p:sp>
    </p:spTree>
    <p:extLst>
      <p:ext uri="{BB962C8B-B14F-4D97-AF65-F5344CB8AC3E}">
        <p14:creationId xmlns:p14="http://schemas.microsoft.com/office/powerpoint/2010/main" val="3384665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BB111FD-D242-41C3-BFEB-11B2A313673E}" type="slidenum">
              <a:rPr lang="en-US" smtClean="0"/>
              <a:t>13</a:t>
            </a:fld>
            <a:endParaRPr lang="en-US"/>
          </a:p>
        </p:txBody>
      </p:sp>
    </p:spTree>
    <p:extLst>
      <p:ext uri="{BB962C8B-B14F-4D97-AF65-F5344CB8AC3E}">
        <p14:creationId xmlns:p14="http://schemas.microsoft.com/office/powerpoint/2010/main" val="3122013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Crystal’s closing:</a:t>
            </a:r>
          </a:p>
          <a:p>
            <a:r>
              <a:rPr lang="en-US" sz="1200" b="0" i="0" u="none" strike="noStrike" kern="1200" baseline="0" dirty="0">
                <a:solidFill>
                  <a:schemeClr val="tx1"/>
                </a:solidFill>
                <a:latin typeface="+mn-lt"/>
                <a:ea typeface="+mn-ea"/>
                <a:cs typeface="+mn-cs"/>
              </a:rPr>
              <a:t>I ask that you refer back to the story we heard earlier about Allie, Andie and their mom Jennifer.     They have attended A Caring Place and have this to say about the program.   </a:t>
            </a:r>
          </a:p>
          <a:p>
            <a:r>
              <a:rPr lang="en-US" sz="1200" b="1" i="0" u="none" strike="noStrike" kern="1200" baseline="0" dirty="0">
                <a:solidFill>
                  <a:schemeClr val="tx1"/>
                </a:solidFill>
                <a:latin typeface="+mn-lt"/>
                <a:ea typeface="+mn-ea"/>
                <a:cs typeface="+mn-cs"/>
              </a:rPr>
              <a:t>Being with people you trust </a:t>
            </a:r>
            <a:r>
              <a:rPr lang="en-US" sz="1200" b="0" i="0" u="none" strike="noStrike" kern="1200" baseline="0" dirty="0">
                <a:solidFill>
                  <a:schemeClr val="tx1"/>
                </a:solidFill>
                <a:latin typeface="+mn-lt"/>
                <a:ea typeface="+mn-ea"/>
                <a:cs typeface="+mn-cs"/>
              </a:rPr>
              <a:t>is what the Caring Place is all about, something which Jen and her girls discovered when they began attending the program. </a:t>
            </a:r>
          </a:p>
          <a:p>
            <a:r>
              <a:rPr lang="en-US" sz="1200" b="0" i="0" u="none" strike="noStrike" kern="1200" baseline="0" dirty="0">
                <a:solidFill>
                  <a:schemeClr val="tx1"/>
                </a:solidFill>
                <a:latin typeface="+mn-lt"/>
                <a:ea typeface="+mn-ea"/>
                <a:cs typeface="+mn-cs"/>
              </a:rPr>
              <a:t>“It’s been very helpful for the girls to be around other kids who know exactly what it is they’ve experienced,” Jen says. “They understand what you’re going through,” says Andie. “And you know they really mean it, unlike your friends that don’t actually get it. But people here, they know what it’s like.”  As much as the kids are helped, the adults are too. As Jen says, “To be around other parents who are struggling with the very same issues in how to help </a:t>
            </a:r>
            <a:r>
              <a:rPr lang="en-US" sz="1200" b="0" i="1" u="none" strike="noStrike" kern="1200" baseline="0" dirty="0">
                <a:solidFill>
                  <a:schemeClr val="tx1"/>
                </a:solidFill>
                <a:latin typeface="+mn-lt"/>
                <a:ea typeface="+mn-ea"/>
                <a:cs typeface="+mn-cs"/>
              </a:rPr>
              <a:t>them </a:t>
            </a:r>
            <a:r>
              <a:rPr lang="en-US" sz="1200" b="0" i="0" u="none" strike="noStrike" kern="1200" baseline="0" dirty="0">
                <a:solidFill>
                  <a:schemeClr val="tx1"/>
                </a:solidFill>
                <a:latin typeface="+mn-lt"/>
                <a:ea typeface="+mn-ea"/>
                <a:cs typeface="+mn-cs"/>
              </a:rPr>
              <a:t>adjust and cope and get through each part of the grieving process has been very helpful for me. It’s been a great resource for me to have the insight and opinions and advice from the other families, and from the volunteers and staff. The Caring Place has been very helpful for me as a parent to help the girls through their loss.”  “The Caring Place,” says Andie, “has helped me through a lot. It’s just always there for you.” “It’s like a second family,” says Allie. Jen concludes, “The Caring Place has been a great support system for me and especially for the girls. We would have really struggled without it. It’s been a huge help and a great resource and I don’t know what we would have done without it.” </a:t>
            </a:r>
            <a:endParaRPr lang="en-US" dirty="0"/>
          </a:p>
        </p:txBody>
      </p:sp>
      <p:sp>
        <p:nvSpPr>
          <p:cNvPr id="4" name="Slide Number Placeholder 3"/>
          <p:cNvSpPr>
            <a:spLocks noGrp="1"/>
          </p:cNvSpPr>
          <p:nvPr>
            <p:ph type="sldNum" sz="quarter" idx="10"/>
          </p:nvPr>
        </p:nvSpPr>
        <p:spPr/>
        <p:txBody>
          <a:bodyPr/>
          <a:lstStyle/>
          <a:p>
            <a:fld id="{BBB111FD-D242-41C3-BFEB-11B2A313673E}" type="slidenum">
              <a:rPr lang="en-US" smtClean="0"/>
              <a:t>14</a:t>
            </a:fld>
            <a:endParaRPr lang="en-US"/>
          </a:p>
        </p:txBody>
      </p:sp>
    </p:spTree>
    <p:extLst>
      <p:ext uri="{BB962C8B-B14F-4D97-AF65-F5344CB8AC3E}">
        <p14:creationId xmlns:p14="http://schemas.microsoft.com/office/powerpoint/2010/main" val="1949943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BBB111FD-D242-41C3-BFEB-11B2A313673E}" type="slidenum">
              <a:rPr lang="en-US" smtClean="0"/>
              <a:t>15</a:t>
            </a:fld>
            <a:endParaRPr lang="en-US"/>
          </a:p>
        </p:txBody>
      </p:sp>
    </p:spTree>
    <p:extLst>
      <p:ext uri="{BB962C8B-B14F-4D97-AF65-F5344CB8AC3E}">
        <p14:creationId xmlns:p14="http://schemas.microsoft.com/office/powerpoint/2010/main" val="308189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111FD-D242-41C3-BFEB-11B2A313673E}" type="slidenum">
              <a:rPr lang="en-US" smtClean="0"/>
              <a:t>16</a:t>
            </a:fld>
            <a:endParaRPr lang="en-US"/>
          </a:p>
        </p:txBody>
      </p:sp>
    </p:spTree>
    <p:extLst>
      <p:ext uri="{BB962C8B-B14F-4D97-AF65-F5344CB8AC3E}">
        <p14:creationId xmlns:p14="http://schemas.microsoft.com/office/powerpoint/2010/main" val="3768820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111FD-D242-41C3-BFEB-11B2A313673E}" type="slidenum">
              <a:rPr lang="en-US" smtClean="0"/>
              <a:t>17</a:t>
            </a:fld>
            <a:endParaRPr lang="en-US"/>
          </a:p>
        </p:txBody>
      </p:sp>
    </p:spTree>
    <p:extLst>
      <p:ext uri="{BB962C8B-B14F-4D97-AF65-F5344CB8AC3E}">
        <p14:creationId xmlns:p14="http://schemas.microsoft.com/office/powerpoint/2010/main" val="2057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111FD-D242-41C3-BFEB-11B2A313673E}" type="slidenum">
              <a:rPr lang="en-US" smtClean="0"/>
              <a:t>18</a:t>
            </a:fld>
            <a:endParaRPr lang="en-US"/>
          </a:p>
        </p:txBody>
      </p:sp>
    </p:spTree>
    <p:extLst>
      <p:ext uri="{BB962C8B-B14F-4D97-AF65-F5344CB8AC3E}">
        <p14:creationId xmlns:p14="http://schemas.microsoft.com/office/powerpoint/2010/main" val="3891648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111FD-D242-41C3-BFEB-11B2A313673E}" type="slidenum">
              <a:rPr lang="en-US" smtClean="0"/>
              <a:t>19</a:t>
            </a:fld>
            <a:endParaRPr lang="en-US"/>
          </a:p>
        </p:txBody>
      </p:sp>
    </p:spTree>
    <p:extLst>
      <p:ext uri="{BB962C8B-B14F-4D97-AF65-F5344CB8AC3E}">
        <p14:creationId xmlns:p14="http://schemas.microsoft.com/office/powerpoint/2010/main" val="2901659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111FD-D242-41C3-BFEB-11B2A313673E}" type="slidenum">
              <a:rPr lang="en-US" smtClean="0"/>
              <a:t>2</a:t>
            </a:fld>
            <a:endParaRPr lang="en-US"/>
          </a:p>
        </p:txBody>
      </p:sp>
    </p:spTree>
    <p:extLst>
      <p:ext uri="{BB962C8B-B14F-4D97-AF65-F5344CB8AC3E}">
        <p14:creationId xmlns:p14="http://schemas.microsoft.com/office/powerpoint/2010/main" val="1542431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111FD-D242-41C3-BFEB-11B2A313673E}" type="slidenum">
              <a:rPr lang="en-US" smtClean="0"/>
              <a:t>3</a:t>
            </a:fld>
            <a:endParaRPr lang="en-US"/>
          </a:p>
        </p:txBody>
      </p:sp>
    </p:spTree>
    <p:extLst>
      <p:ext uri="{BB962C8B-B14F-4D97-AF65-F5344CB8AC3E}">
        <p14:creationId xmlns:p14="http://schemas.microsoft.com/office/powerpoint/2010/main" val="37935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BB111FD-D242-41C3-BFEB-11B2A313673E}" type="slidenum">
              <a:rPr lang="en-US" smtClean="0"/>
              <a:t>4</a:t>
            </a:fld>
            <a:endParaRPr lang="en-US"/>
          </a:p>
        </p:txBody>
      </p:sp>
    </p:spTree>
    <p:extLst>
      <p:ext uri="{BB962C8B-B14F-4D97-AF65-F5344CB8AC3E}">
        <p14:creationId xmlns:p14="http://schemas.microsoft.com/office/powerpoint/2010/main" val="2247998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111FD-D242-41C3-BFEB-11B2A313673E}" type="slidenum">
              <a:rPr lang="en-US" smtClean="0"/>
              <a:t>5</a:t>
            </a:fld>
            <a:endParaRPr lang="en-US"/>
          </a:p>
        </p:txBody>
      </p:sp>
    </p:spTree>
    <p:extLst>
      <p:ext uri="{BB962C8B-B14F-4D97-AF65-F5344CB8AC3E}">
        <p14:creationId xmlns:p14="http://schemas.microsoft.com/office/powerpoint/2010/main" val="4094920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111FD-D242-41C3-BFEB-11B2A313673E}" type="slidenum">
              <a:rPr lang="en-US" smtClean="0"/>
              <a:t>6</a:t>
            </a:fld>
            <a:endParaRPr lang="en-US"/>
          </a:p>
        </p:txBody>
      </p:sp>
    </p:spTree>
    <p:extLst>
      <p:ext uri="{BB962C8B-B14F-4D97-AF65-F5344CB8AC3E}">
        <p14:creationId xmlns:p14="http://schemas.microsoft.com/office/powerpoint/2010/main" val="1436077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111FD-D242-41C3-BFEB-11B2A313673E}" type="slidenum">
              <a:rPr lang="en-US" smtClean="0"/>
              <a:t>7</a:t>
            </a:fld>
            <a:endParaRPr lang="en-US"/>
          </a:p>
        </p:txBody>
      </p:sp>
    </p:spTree>
    <p:extLst>
      <p:ext uri="{BB962C8B-B14F-4D97-AF65-F5344CB8AC3E}">
        <p14:creationId xmlns:p14="http://schemas.microsoft.com/office/powerpoint/2010/main" val="1817644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111FD-D242-41C3-BFEB-11B2A313673E}" type="slidenum">
              <a:rPr lang="en-US" smtClean="0"/>
              <a:t>8</a:t>
            </a:fld>
            <a:endParaRPr lang="en-US"/>
          </a:p>
        </p:txBody>
      </p:sp>
    </p:spTree>
    <p:extLst>
      <p:ext uri="{BB962C8B-B14F-4D97-AF65-F5344CB8AC3E}">
        <p14:creationId xmlns:p14="http://schemas.microsoft.com/office/powerpoint/2010/main" val="4129159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BB111FD-D242-41C3-BFEB-11B2A313673E}" type="slidenum">
              <a:rPr lang="en-US" smtClean="0"/>
              <a:t>9</a:t>
            </a:fld>
            <a:endParaRPr lang="en-US"/>
          </a:p>
        </p:txBody>
      </p:sp>
    </p:spTree>
    <p:extLst>
      <p:ext uri="{BB962C8B-B14F-4D97-AF65-F5344CB8AC3E}">
        <p14:creationId xmlns:p14="http://schemas.microsoft.com/office/powerpoint/2010/main" val="217496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801289-6BB9-4250-A7DE-76A689F2F967}"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92BF1-6494-4488-9062-1D4E0EBB618B}" type="slidenum">
              <a:rPr lang="en-US" smtClean="0"/>
              <a:t>‹#›</a:t>
            </a:fld>
            <a:endParaRPr lang="en-US"/>
          </a:p>
        </p:txBody>
      </p:sp>
    </p:spTree>
    <p:extLst>
      <p:ext uri="{BB962C8B-B14F-4D97-AF65-F5344CB8AC3E}">
        <p14:creationId xmlns:p14="http://schemas.microsoft.com/office/powerpoint/2010/main" val="382243562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801289-6BB9-4250-A7DE-76A689F2F967}"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92BF1-6494-4488-9062-1D4E0EBB618B}" type="slidenum">
              <a:rPr lang="en-US" smtClean="0"/>
              <a:t>‹#›</a:t>
            </a:fld>
            <a:endParaRPr lang="en-US"/>
          </a:p>
        </p:txBody>
      </p:sp>
    </p:spTree>
    <p:extLst>
      <p:ext uri="{BB962C8B-B14F-4D97-AF65-F5344CB8AC3E}">
        <p14:creationId xmlns:p14="http://schemas.microsoft.com/office/powerpoint/2010/main" val="2505503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801289-6BB9-4250-A7DE-76A689F2F967}"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92BF1-6494-4488-9062-1D4E0EBB618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67099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801289-6BB9-4250-A7DE-76A689F2F967}"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92BF1-6494-4488-9062-1D4E0EBB618B}" type="slidenum">
              <a:rPr lang="en-US" smtClean="0"/>
              <a:t>‹#›</a:t>
            </a:fld>
            <a:endParaRPr lang="en-US"/>
          </a:p>
        </p:txBody>
      </p:sp>
    </p:spTree>
    <p:extLst>
      <p:ext uri="{BB962C8B-B14F-4D97-AF65-F5344CB8AC3E}">
        <p14:creationId xmlns:p14="http://schemas.microsoft.com/office/powerpoint/2010/main" val="1946261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801289-6BB9-4250-A7DE-76A689F2F967}"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92BF1-6494-4488-9062-1D4E0EBB618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6696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801289-6BB9-4250-A7DE-76A689F2F967}"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92BF1-6494-4488-9062-1D4E0EBB618B}" type="slidenum">
              <a:rPr lang="en-US" smtClean="0"/>
              <a:t>‹#›</a:t>
            </a:fld>
            <a:endParaRPr lang="en-US"/>
          </a:p>
        </p:txBody>
      </p:sp>
    </p:spTree>
    <p:extLst>
      <p:ext uri="{BB962C8B-B14F-4D97-AF65-F5344CB8AC3E}">
        <p14:creationId xmlns:p14="http://schemas.microsoft.com/office/powerpoint/2010/main" val="1018928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801289-6BB9-4250-A7DE-76A689F2F967}"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92BF1-6494-4488-9062-1D4E0EBB618B}" type="slidenum">
              <a:rPr lang="en-US" smtClean="0"/>
              <a:t>‹#›</a:t>
            </a:fld>
            <a:endParaRPr lang="en-US"/>
          </a:p>
        </p:txBody>
      </p:sp>
    </p:spTree>
    <p:extLst>
      <p:ext uri="{BB962C8B-B14F-4D97-AF65-F5344CB8AC3E}">
        <p14:creationId xmlns:p14="http://schemas.microsoft.com/office/powerpoint/2010/main" val="1497427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801289-6BB9-4250-A7DE-76A689F2F967}"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92BF1-6494-4488-9062-1D4E0EBB618B}" type="slidenum">
              <a:rPr lang="en-US" smtClean="0"/>
              <a:t>‹#›</a:t>
            </a:fld>
            <a:endParaRPr lang="en-US"/>
          </a:p>
        </p:txBody>
      </p:sp>
    </p:spTree>
    <p:extLst>
      <p:ext uri="{BB962C8B-B14F-4D97-AF65-F5344CB8AC3E}">
        <p14:creationId xmlns:p14="http://schemas.microsoft.com/office/powerpoint/2010/main" val="172174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801289-6BB9-4250-A7DE-76A689F2F967}"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92BF1-6494-4488-9062-1D4E0EBB618B}" type="slidenum">
              <a:rPr lang="en-US" smtClean="0"/>
              <a:t>‹#›</a:t>
            </a:fld>
            <a:endParaRPr lang="en-US"/>
          </a:p>
        </p:txBody>
      </p:sp>
    </p:spTree>
    <p:extLst>
      <p:ext uri="{BB962C8B-B14F-4D97-AF65-F5344CB8AC3E}">
        <p14:creationId xmlns:p14="http://schemas.microsoft.com/office/powerpoint/2010/main" val="222573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801289-6BB9-4250-A7DE-76A689F2F967}"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92BF1-6494-4488-9062-1D4E0EBB618B}" type="slidenum">
              <a:rPr lang="en-US" smtClean="0"/>
              <a:t>‹#›</a:t>
            </a:fld>
            <a:endParaRPr lang="en-US"/>
          </a:p>
        </p:txBody>
      </p:sp>
    </p:spTree>
    <p:extLst>
      <p:ext uri="{BB962C8B-B14F-4D97-AF65-F5344CB8AC3E}">
        <p14:creationId xmlns:p14="http://schemas.microsoft.com/office/powerpoint/2010/main" val="313989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801289-6BB9-4250-A7DE-76A689F2F967}"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92BF1-6494-4488-9062-1D4E0EBB618B}" type="slidenum">
              <a:rPr lang="en-US" smtClean="0"/>
              <a:t>‹#›</a:t>
            </a:fld>
            <a:endParaRPr lang="en-US"/>
          </a:p>
        </p:txBody>
      </p:sp>
    </p:spTree>
    <p:extLst>
      <p:ext uri="{BB962C8B-B14F-4D97-AF65-F5344CB8AC3E}">
        <p14:creationId xmlns:p14="http://schemas.microsoft.com/office/powerpoint/2010/main" val="4147851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801289-6BB9-4250-A7DE-76A689F2F967}" type="datetimeFigureOut">
              <a:rPr lang="en-US" smtClean="0"/>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992BF1-6494-4488-9062-1D4E0EBB618B}" type="slidenum">
              <a:rPr lang="en-US" smtClean="0"/>
              <a:t>‹#›</a:t>
            </a:fld>
            <a:endParaRPr lang="en-US"/>
          </a:p>
        </p:txBody>
      </p:sp>
    </p:spTree>
    <p:extLst>
      <p:ext uri="{BB962C8B-B14F-4D97-AF65-F5344CB8AC3E}">
        <p14:creationId xmlns:p14="http://schemas.microsoft.com/office/powerpoint/2010/main" val="336985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801289-6BB9-4250-A7DE-76A689F2F967}" type="datetimeFigureOut">
              <a:rPr lang="en-US" smtClean="0"/>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992BF1-6494-4488-9062-1D4E0EBB618B}" type="slidenum">
              <a:rPr lang="en-US" smtClean="0"/>
              <a:t>‹#›</a:t>
            </a:fld>
            <a:endParaRPr lang="en-US"/>
          </a:p>
        </p:txBody>
      </p:sp>
    </p:spTree>
    <p:extLst>
      <p:ext uri="{BB962C8B-B14F-4D97-AF65-F5344CB8AC3E}">
        <p14:creationId xmlns:p14="http://schemas.microsoft.com/office/powerpoint/2010/main" val="2573103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801289-6BB9-4250-A7DE-76A689F2F967}" type="datetimeFigureOut">
              <a:rPr lang="en-US" smtClean="0"/>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992BF1-6494-4488-9062-1D4E0EBB618B}" type="slidenum">
              <a:rPr lang="en-US" smtClean="0"/>
              <a:t>‹#›</a:t>
            </a:fld>
            <a:endParaRPr lang="en-US"/>
          </a:p>
        </p:txBody>
      </p:sp>
    </p:spTree>
    <p:extLst>
      <p:ext uri="{BB962C8B-B14F-4D97-AF65-F5344CB8AC3E}">
        <p14:creationId xmlns:p14="http://schemas.microsoft.com/office/powerpoint/2010/main" val="105458180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801289-6BB9-4250-A7DE-76A689F2F967}"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92BF1-6494-4488-9062-1D4E0EBB618B}" type="slidenum">
              <a:rPr lang="en-US" smtClean="0"/>
              <a:t>‹#›</a:t>
            </a:fld>
            <a:endParaRPr lang="en-US"/>
          </a:p>
        </p:txBody>
      </p:sp>
    </p:spTree>
    <p:extLst>
      <p:ext uri="{BB962C8B-B14F-4D97-AF65-F5344CB8AC3E}">
        <p14:creationId xmlns:p14="http://schemas.microsoft.com/office/powerpoint/2010/main" val="30213276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92BF1-6494-4488-9062-1D4E0EBB618B}" type="slidenum">
              <a:rPr lang="en-US" smtClean="0"/>
              <a:t>‹#›</a:t>
            </a:fld>
            <a:endParaRPr lang="en-US"/>
          </a:p>
        </p:txBody>
      </p:sp>
      <p:sp>
        <p:nvSpPr>
          <p:cNvPr id="5" name="Date Placeholder 4"/>
          <p:cNvSpPr>
            <a:spLocks noGrp="1"/>
          </p:cNvSpPr>
          <p:nvPr>
            <p:ph type="dt" sz="half" idx="10"/>
          </p:nvPr>
        </p:nvSpPr>
        <p:spPr/>
        <p:txBody>
          <a:bodyPr/>
          <a:lstStyle/>
          <a:p>
            <a:fld id="{AD801289-6BB9-4250-A7DE-76A689F2F967}" type="datetimeFigureOut">
              <a:rPr lang="en-US" smtClean="0"/>
              <a:t>6/12/2018</a:t>
            </a:fld>
            <a:endParaRPr lang="en-US"/>
          </a:p>
        </p:txBody>
      </p:sp>
    </p:spTree>
    <p:extLst>
      <p:ext uri="{BB962C8B-B14F-4D97-AF65-F5344CB8AC3E}">
        <p14:creationId xmlns:p14="http://schemas.microsoft.com/office/powerpoint/2010/main" val="200283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801289-6BB9-4250-A7DE-76A689F2F967}" type="datetimeFigureOut">
              <a:rPr lang="en-US" smtClean="0"/>
              <a:t>6/12/2018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E992BF1-6494-4488-9062-1D4E0EBB618B}" type="slidenum">
              <a:rPr lang="en-US" smtClean="0"/>
              <a:t>‹#›</a:t>
            </a:fld>
            <a:endParaRPr lang="en-US"/>
          </a:p>
        </p:txBody>
      </p:sp>
    </p:spTree>
    <p:extLst>
      <p:ext uri="{BB962C8B-B14F-4D97-AF65-F5344CB8AC3E}">
        <p14:creationId xmlns:p14="http://schemas.microsoft.com/office/powerpoint/2010/main" val="547153216"/>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 id="2147484222" r:id="rId13"/>
    <p:sldLayoutId id="2147484223" r:id="rId14"/>
    <p:sldLayoutId id="2147484224" r:id="rId15"/>
    <p:sldLayoutId id="214748422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www.cnn.com/videos/health/2017/04/17/prince-harry-struggle-with-grief-orig.cn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hyperlink" Target="https://www.cnn.com/videos/health/2017/04/17/prince-harry-struggle-with-grief-orig.cnn" TargetMode="External"/><Relationship Id="rId3" Type="http://schemas.openxmlformats.org/officeDocument/2006/relationships/hyperlink" Target="https://www.highmarkcaringplace.com/" TargetMode="External"/><Relationship Id="rId7" Type="http://schemas.openxmlformats.org/officeDocument/2006/relationships/hyperlink" Target="https://www.highmarkcaringplace.com/cp2/pdf/child_classroom.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taps.org/articles/19-2/mythsaboutchildrengrief" TargetMode="External"/><Relationship Id="rId5" Type="http://schemas.openxmlformats.org/officeDocument/2006/relationships/hyperlink" Target="https://www.childrensgriefawarenessday.org/cgad2/about/index.shtml" TargetMode="External"/><Relationship Id="rId4" Type="http://schemas.openxmlformats.org/officeDocument/2006/relationships/hyperlink" Target="https://www.highmarkcaringplace.com/cp2/pdf/questions_grieving_children_ask.pdf" TargetMode="External"/><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99792" y="639357"/>
            <a:ext cx="5582652" cy="926636"/>
          </a:xfrm>
        </p:spPr>
        <p:txBody>
          <a:bodyPr/>
          <a:lstStyle/>
          <a:p>
            <a:r>
              <a:rPr lang="en-US" b="1" dirty="0" smtClean="0"/>
              <a:t>The </a:t>
            </a:r>
            <a:r>
              <a:rPr lang="en-US" b="1" dirty="0"/>
              <a:t>Caring Place</a:t>
            </a:r>
          </a:p>
        </p:txBody>
      </p:sp>
      <p:sp>
        <p:nvSpPr>
          <p:cNvPr id="6" name="Subtitle 5"/>
          <p:cNvSpPr>
            <a:spLocks noGrp="1"/>
          </p:cNvSpPr>
          <p:nvPr>
            <p:ph type="subTitle" idx="1"/>
          </p:nvPr>
        </p:nvSpPr>
        <p:spPr>
          <a:xfrm>
            <a:off x="345017" y="1683046"/>
            <a:ext cx="7766936" cy="1096899"/>
          </a:xfrm>
        </p:spPr>
        <p:txBody>
          <a:bodyPr/>
          <a:lstStyle/>
          <a:p>
            <a:r>
              <a:rPr lang="en-US" b="1" dirty="0"/>
              <a:t>School Services Program for Grieving Children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05" y="5697135"/>
            <a:ext cx="2167523" cy="1063118"/>
          </a:xfrm>
          <a:prstGeom prst="rect">
            <a:avLst/>
          </a:prstGeom>
        </p:spPr>
      </p:pic>
      <p:pic>
        <p:nvPicPr>
          <p:cNvPr id="1028" name="Picture 4" descr="https://www.highmarkcaringplace.com/cp2/images/home/gallery/prom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28" y="2375575"/>
            <a:ext cx="6000581" cy="291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58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05" y="5697135"/>
            <a:ext cx="2167523" cy="1063118"/>
          </a:xfrm>
          <a:prstGeom prst="rect">
            <a:avLst/>
          </a:prstGeom>
        </p:spPr>
      </p:pic>
      <p:pic>
        <p:nvPicPr>
          <p:cNvPr id="6" name="Picture 5">
            <a:hlinkClick r:id="rId4"/>
          </p:cNvPr>
          <p:cNvPicPr>
            <a:picLocks noChangeAspect="1"/>
          </p:cNvPicPr>
          <p:nvPr/>
        </p:nvPicPr>
        <p:blipFill rotWithShape="1">
          <a:blip r:embed="rId5"/>
          <a:srcRect l="60557" t="10809" r="19269" b="52632"/>
          <a:stretch/>
        </p:blipFill>
        <p:spPr>
          <a:xfrm>
            <a:off x="1828800" y="966528"/>
            <a:ext cx="7315200" cy="4142588"/>
          </a:xfrm>
          <a:prstGeom prst="rect">
            <a:avLst/>
          </a:prstGeom>
        </p:spPr>
      </p:pic>
    </p:spTree>
    <p:extLst>
      <p:ext uri="{BB962C8B-B14F-4D97-AF65-F5344CB8AC3E}">
        <p14:creationId xmlns:p14="http://schemas.microsoft.com/office/powerpoint/2010/main" val="1700185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The Grieving Child in the Classroom</a:t>
            </a:r>
          </a:p>
        </p:txBody>
      </p:sp>
      <p:sp>
        <p:nvSpPr>
          <p:cNvPr id="3" name="Content Placeholder 2"/>
          <p:cNvSpPr>
            <a:spLocks noGrp="1"/>
          </p:cNvSpPr>
          <p:nvPr>
            <p:ph idx="1"/>
          </p:nvPr>
        </p:nvSpPr>
        <p:spPr>
          <a:xfrm>
            <a:off x="677334" y="1632992"/>
            <a:ext cx="8596668" cy="3880773"/>
          </a:xfrm>
        </p:spPr>
        <p:txBody>
          <a:bodyPr>
            <a:normAutofit/>
          </a:bodyPr>
          <a:lstStyle/>
          <a:p>
            <a:r>
              <a:rPr lang="en-US" sz="2800" dirty="0"/>
              <a:t>Distractible/Daydreaming</a:t>
            </a:r>
          </a:p>
          <a:p>
            <a:r>
              <a:rPr lang="en-US" sz="2800" dirty="0"/>
              <a:t>Forgetful</a:t>
            </a:r>
          </a:p>
          <a:p>
            <a:r>
              <a:rPr lang="en-US" sz="2800" dirty="0"/>
              <a:t>Fearful</a:t>
            </a:r>
          </a:p>
          <a:p>
            <a:r>
              <a:rPr lang="en-US" sz="2800" dirty="0"/>
              <a:t>Sudden Outbursts of Tears</a:t>
            </a:r>
          </a:p>
          <a:p>
            <a:r>
              <a:rPr lang="en-US" sz="2800" dirty="0"/>
              <a:t>Disinterested in Group Activities</a:t>
            </a:r>
          </a:p>
          <a:p>
            <a:r>
              <a:rPr lang="en-US" sz="2800" dirty="0"/>
              <a:t>Feels s</a:t>
            </a:r>
            <a:r>
              <a:rPr lang="en-US" sz="2800" dirty="0" smtClean="0"/>
              <a:t>egregated </a:t>
            </a:r>
            <a:r>
              <a:rPr lang="en-US" sz="2800" dirty="0"/>
              <a:t>from “normal” kids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05" y="5697135"/>
            <a:ext cx="2167523" cy="1063118"/>
          </a:xfrm>
          <a:prstGeom prst="rect">
            <a:avLst/>
          </a:prstGeom>
        </p:spPr>
      </p:pic>
    </p:spTree>
    <p:extLst>
      <p:ext uri="{BB962C8B-B14F-4D97-AF65-F5344CB8AC3E}">
        <p14:creationId xmlns:p14="http://schemas.microsoft.com/office/powerpoint/2010/main" val="3891637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“The Caring Place” in the Classroom</a:t>
            </a:r>
          </a:p>
        </p:txBody>
      </p:sp>
      <p:sp>
        <p:nvSpPr>
          <p:cNvPr id="3" name="Content Placeholder 2"/>
          <p:cNvSpPr>
            <a:spLocks noGrp="1"/>
          </p:cNvSpPr>
          <p:nvPr>
            <p:ph idx="1"/>
          </p:nvPr>
        </p:nvSpPr>
        <p:spPr>
          <a:xfrm>
            <a:off x="677334" y="1488613"/>
            <a:ext cx="8596668" cy="4454987"/>
          </a:xfrm>
        </p:spPr>
        <p:txBody>
          <a:bodyPr>
            <a:normAutofit/>
          </a:bodyPr>
          <a:lstStyle/>
          <a:p>
            <a:r>
              <a:rPr lang="en-US" sz="2300" dirty="0"/>
              <a:t>Peer Support Model </a:t>
            </a:r>
          </a:p>
          <a:p>
            <a:r>
              <a:rPr lang="en-US" sz="2300" dirty="0"/>
              <a:t>Utilization of games, art, and music to express their feelings</a:t>
            </a:r>
          </a:p>
          <a:p>
            <a:r>
              <a:rPr lang="en-US" sz="2300" dirty="0"/>
              <a:t>Sharing Memories</a:t>
            </a:r>
          </a:p>
          <a:p>
            <a:r>
              <a:rPr lang="en-US" sz="2300" dirty="0"/>
              <a:t>Talks about different supports they have</a:t>
            </a:r>
          </a:p>
          <a:p>
            <a:r>
              <a:rPr lang="en-US" sz="2300" dirty="0"/>
              <a:t>Helps them plan ahead for a future that doesn’t include the loved one that has passed.</a:t>
            </a:r>
          </a:p>
          <a:p>
            <a:r>
              <a:rPr lang="en-US" sz="2300" dirty="0"/>
              <a:t>Connects children with other children that have dealt with a loss and understands how they feel.</a:t>
            </a:r>
          </a:p>
          <a:p>
            <a:r>
              <a:rPr lang="en-US" sz="2300" dirty="0"/>
              <a:t>Allows children to see they are NOT ALONE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05" y="5697135"/>
            <a:ext cx="2167523" cy="1063118"/>
          </a:xfrm>
          <a:prstGeom prst="rect">
            <a:avLst/>
          </a:prstGeom>
        </p:spPr>
      </p:pic>
    </p:spTree>
    <p:extLst>
      <p:ext uri="{BB962C8B-B14F-4D97-AF65-F5344CB8AC3E}">
        <p14:creationId xmlns:p14="http://schemas.microsoft.com/office/powerpoint/2010/main" val="509956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17094"/>
            <a:ext cx="8596668" cy="1320800"/>
          </a:xfrm>
        </p:spPr>
        <p:txBody>
          <a:bodyPr>
            <a:normAutofit/>
          </a:bodyPr>
          <a:lstStyle/>
          <a:p>
            <a:pPr algn="ctr"/>
            <a:r>
              <a:rPr lang="en-US" sz="4000" dirty="0"/>
              <a:t>HOW IT WORKS</a:t>
            </a:r>
          </a:p>
        </p:txBody>
      </p:sp>
      <p:sp>
        <p:nvSpPr>
          <p:cNvPr id="3" name="Content Placeholder 2"/>
          <p:cNvSpPr>
            <a:spLocks noGrp="1"/>
          </p:cNvSpPr>
          <p:nvPr>
            <p:ph idx="1"/>
          </p:nvPr>
        </p:nvSpPr>
        <p:spPr>
          <a:xfrm>
            <a:off x="677334" y="1270000"/>
            <a:ext cx="8596668" cy="4743938"/>
          </a:xfrm>
        </p:spPr>
        <p:txBody>
          <a:bodyPr>
            <a:normAutofit lnSpcReduction="10000"/>
          </a:bodyPr>
          <a:lstStyle/>
          <a:p>
            <a:r>
              <a:rPr lang="en-US" sz="2300" dirty="0"/>
              <a:t>Offered to Elementary, Middle, and High Schools</a:t>
            </a:r>
          </a:p>
          <a:p>
            <a:r>
              <a:rPr lang="en-US" sz="2300" dirty="0"/>
              <a:t>A team is made between a member of The Caring Place and a member of the school.</a:t>
            </a:r>
          </a:p>
          <a:p>
            <a:r>
              <a:rPr lang="en-US" sz="2300" dirty="0"/>
              <a:t>The Caring Place Staff would provide </a:t>
            </a:r>
            <a:r>
              <a:rPr lang="en-US" sz="2300" b="1" u="sng" dirty="0"/>
              <a:t>FREE</a:t>
            </a:r>
            <a:r>
              <a:rPr lang="en-US" sz="2300" dirty="0"/>
              <a:t> training to the School.</a:t>
            </a:r>
          </a:p>
          <a:p>
            <a:r>
              <a:rPr lang="en-US" sz="2300" dirty="0"/>
              <a:t>A group of children are chosen to participate.</a:t>
            </a:r>
          </a:p>
          <a:p>
            <a:r>
              <a:rPr lang="en-US" sz="2300" dirty="0"/>
              <a:t>Paperwork is set home to parents/care takers.</a:t>
            </a:r>
          </a:p>
          <a:p>
            <a:r>
              <a:rPr lang="en-US" sz="2300" dirty="0"/>
              <a:t>Group Sessions are 1 hour per week for 7-8 weeks during school hours</a:t>
            </a:r>
          </a:p>
          <a:p>
            <a:r>
              <a:rPr lang="en-US" sz="2300" dirty="0"/>
              <a:t>Classroom Presentations Available for Peers</a:t>
            </a:r>
          </a:p>
          <a:p>
            <a:r>
              <a:rPr lang="en-US" sz="2300" dirty="0" smtClean="0"/>
              <a:t>Training-only </a:t>
            </a:r>
            <a:r>
              <a:rPr lang="en-US" sz="2300" dirty="0"/>
              <a:t>is offered as well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05" y="5697135"/>
            <a:ext cx="2167523" cy="1063118"/>
          </a:xfrm>
          <a:prstGeom prst="rect">
            <a:avLst/>
          </a:prstGeom>
        </p:spPr>
      </p:pic>
    </p:spTree>
    <p:extLst>
      <p:ext uri="{BB962C8B-B14F-4D97-AF65-F5344CB8AC3E}">
        <p14:creationId xmlns:p14="http://schemas.microsoft.com/office/powerpoint/2010/main" val="1158465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132" y="4475757"/>
            <a:ext cx="8596668" cy="1320800"/>
          </a:xfrm>
        </p:spPr>
        <p:txBody>
          <a:bodyPr>
            <a:noAutofit/>
          </a:bodyPr>
          <a:lstStyle/>
          <a:p>
            <a:pPr algn="ctr"/>
            <a:r>
              <a:rPr lang="en-US" sz="2000" i="1" dirty="0">
                <a:solidFill>
                  <a:schemeClr val="tx1"/>
                </a:solidFill>
              </a:rPr>
              <a:t>Allie and Andie, sisters who are now 11 and 12 years old. When the girls were 6 and 7, their father died suddenly from a heart attack.</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90828" y="1265707"/>
            <a:ext cx="5092737" cy="2845941"/>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305" y="5697135"/>
            <a:ext cx="2167523" cy="1063118"/>
          </a:xfrm>
          <a:prstGeom prst="rect">
            <a:avLst/>
          </a:prstGeom>
        </p:spPr>
      </p:pic>
    </p:spTree>
    <p:extLst>
      <p:ext uri="{BB962C8B-B14F-4D97-AF65-F5344CB8AC3E}">
        <p14:creationId xmlns:p14="http://schemas.microsoft.com/office/powerpoint/2010/main" val="3370216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5F75-388F-4958-9D53-4C9A97A86473}"/>
              </a:ext>
            </a:extLst>
          </p:cNvPr>
          <p:cNvSpPr>
            <a:spLocks noGrp="1"/>
          </p:cNvSpPr>
          <p:nvPr>
            <p:ph type="title"/>
          </p:nvPr>
        </p:nvSpPr>
        <p:spPr>
          <a:xfrm>
            <a:off x="175847" y="609600"/>
            <a:ext cx="9391234" cy="1320800"/>
          </a:xfrm>
        </p:spPr>
        <p:txBody>
          <a:bodyPr/>
          <a:lstStyle/>
          <a:p>
            <a:pPr algn="ctr"/>
            <a:r>
              <a:rPr lang="en-US" dirty="0"/>
              <a:t>The Caring Place / BASD School Counselors</a:t>
            </a:r>
          </a:p>
        </p:txBody>
      </p:sp>
      <p:sp>
        <p:nvSpPr>
          <p:cNvPr id="3" name="Content Placeholder 2">
            <a:extLst>
              <a:ext uri="{FF2B5EF4-FFF2-40B4-BE49-F238E27FC236}">
                <a16:creationId xmlns:a16="http://schemas.microsoft.com/office/drawing/2014/main" id="{491C87D3-993B-4723-A0ED-E31917A4C96D}"/>
              </a:ext>
            </a:extLst>
          </p:cNvPr>
          <p:cNvSpPr>
            <a:spLocks noGrp="1"/>
          </p:cNvSpPr>
          <p:nvPr>
            <p:ph idx="1"/>
          </p:nvPr>
        </p:nvSpPr>
        <p:spPr>
          <a:xfrm>
            <a:off x="677334" y="1214651"/>
            <a:ext cx="8308404" cy="5033749"/>
          </a:xfrm>
        </p:spPr>
        <p:txBody>
          <a:bodyPr/>
          <a:lstStyle/>
          <a:p>
            <a:r>
              <a:rPr lang="en-US" dirty="0"/>
              <a:t>On May 14</a:t>
            </a:r>
            <a:r>
              <a:rPr lang="en-US" baseline="30000" dirty="0"/>
              <a:t>th</a:t>
            </a:r>
            <a:r>
              <a:rPr lang="en-US" dirty="0"/>
              <a:t>, Kristie Nosich, Manager of The Caring Place, Erie Center,  met with the School Counselors at GGB Elementary, School Street Elementary, and </a:t>
            </a:r>
            <a:r>
              <a:rPr lang="en-US" dirty="0" err="1"/>
              <a:t>Fretz</a:t>
            </a:r>
            <a:r>
              <a:rPr lang="en-US" dirty="0"/>
              <a:t> Middle School.  During their meeting Kristie explained to the Counselors how The Caring Place, Grief Support Group, could benefit the children in our district and what would need to be done to implement the program.</a:t>
            </a:r>
          </a:p>
          <a:p>
            <a:r>
              <a:rPr lang="en-US" dirty="0"/>
              <a:t>We received the following feed back from the School Counselors after the meeting:</a:t>
            </a:r>
          </a:p>
          <a:p>
            <a:pPr lvl="1"/>
            <a:r>
              <a:rPr lang="en-US" b="1" dirty="0"/>
              <a:t>MELISSA OLEARCHICK – GGB SCHOOL COUNSELOR</a:t>
            </a:r>
          </a:p>
          <a:p>
            <a:pPr lvl="2"/>
            <a:r>
              <a:rPr lang="en-US" b="1" i="1" dirty="0"/>
              <a:t>“For GGB, I spoke with Mrs. </a:t>
            </a:r>
            <a:r>
              <a:rPr lang="en-US" b="1" i="1" dirty="0" err="1"/>
              <a:t>Waugaman</a:t>
            </a:r>
            <a:r>
              <a:rPr lang="en-US" b="1" i="1" dirty="0"/>
              <a:t>, Principal, and we are looking into having the 2-hour training for GGB staff/teachers and agency/community people who are interested (- you are welcome to attend this training with us) to attend the training with us.  I have given the contact information to the Principal and leaving it up to her to decide when to schedule the 2-hour training at GGB for next school year.  I will share with you what day/time we are having this training when it is scheduled.”</a:t>
            </a:r>
            <a:endParaRPr lang="en-US" i="1" dirty="0"/>
          </a:p>
          <a:p>
            <a:pPr lvl="2"/>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05" y="5697135"/>
            <a:ext cx="2167523" cy="1063118"/>
          </a:xfrm>
          <a:prstGeom prst="rect">
            <a:avLst/>
          </a:prstGeom>
        </p:spPr>
      </p:pic>
    </p:spTree>
    <p:extLst>
      <p:ext uri="{BB962C8B-B14F-4D97-AF65-F5344CB8AC3E}">
        <p14:creationId xmlns:p14="http://schemas.microsoft.com/office/powerpoint/2010/main" val="1030613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84489-C612-4219-B30B-D22BDB1957E5}"/>
              </a:ext>
            </a:extLst>
          </p:cNvPr>
          <p:cNvSpPr>
            <a:spLocks noGrp="1"/>
          </p:cNvSpPr>
          <p:nvPr>
            <p:ph type="title"/>
          </p:nvPr>
        </p:nvSpPr>
        <p:spPr>
          <a:xfrm>
            <a:off x="677334" y="496561"/>
            <a:ext cx="9260750" cy="1320800"/>
          </a:xfrm>
        </p:spPr>
        <p:txBody>
          <a:bodyPr/>
          <a:lstStyle/>
          <a:p>
            <a:r>
              <a:rPr lang="en-US" dirty="0" smtClean="0"/>
              <a:t>The </a:t>
            </a:r>
            <a:r>
              <a:rPr lang="en-US" dirty="0"/>
              <a:t>Caring Place / BASD School Counselors</a:t>
            </a:r>
          </a:p>
        </p:txBody>
      </p:sp>
      <p:sp>
        <p:nvSpPr>
          <p:cNvPr id="3" name="Content Placeholder 2">
            <a:extLst>
              <a:ext uri="{FF2B5EF4-FFF2-40B4-BE49-F238E27FC236}">
                <a16:creationId xmlns:a16="http://schemas.microsoft.com/office/drawing/2014/main" id="{14BE2D75-3FBC-491F-A379-BEAB99681A9D}"/>
              </a:ext>
            </a:extLst>
          </p:cNvPr>
          <p:cNvSpPr>
            <a:spLocks noGrp="1"/>
          </p:cNvSpPr>
          <p:nvPr>
            <p:ph idx="1"/>
          </p:nvPr>
        </p:nvSpPr>
        <p:spPr>
          <a:xfrm>
            <a:off x="677334" y="1627042"/>
            <a:ext cx="8596668" cy="3661508"/>
          </a:xfrm>
        </p:spPr>
        <p:txBody>
          <a:bodyPr/>
          <a:lstStyle/>
          <a:p>
            <a:pPr lvl="1"/>
            <a:r>
              <a:rPr lang="en-US" b="1" dirty="0"/>
              <a:t>JULIE </a:t>
            </a:r>
            <a:r>
              <a:rPr lang="en-US" b="1" dirty="0" smtClean="0"/>
              <a:t>SPEAKER </a:t>
            </a:r>
            <a:r>
              <a:rPr lang="en-US" b="1" dirty="0"/>
              <a:t>– SCHOOL STREET ELEMENTARY SCHOOL COUNSELOR</a:t>
            </a:r>
          </a:p>
          <a:p>
            <a:pPr lvl="2"/>
            <a:r>
              <a:rPr lang="en-US" b="1" i="1" dirty="0"/>
              <a:t>“We are planning on signing the letter of agreement for School Street Elementary.  We hope to complete the 2 hour training with myself and some other staff by early fall.  After training, we will identify students that would like to participate in the grief and loss support group. Thanks for all you have done this year for us.”</a:t>
            </a:r>
          </a:p>
          <a:p>
            <a:pPr lvl="2"/>
            <a:endParaRPr lang="en-US" b="1" dirty="0"/>
          </a:p>
          <a:p>
            <a:pPr lvl="1"/>
            <a:r>
              <a:rPr lang="en-US" b="1" dirty="0"/>
              <a:t>DAVID EMERSON– FRETZ MIDDLE SCHOOL COUNSELOR</a:t>
            </a:r>
          </a:p>
          <a:p>
            <a:pPr lvl="2"/>
            <a:r>
              <a:rPr lang="en-US" b="1" i="1" dirty="0"/>
              <a:t>“The meeting went well.   Speaking for </a:t>
            </a:r>
            <a:r>
              <a:rPr lang="en-US" b="1" i="1" dirty="0" err="1"/>
              <a:t>Fretz</a:t>
            </a:r>
            <a:r>
              <a:rPr lang="en-US" b="1" i="1" dirty="0"/>
              <a:t> I think we definitely interested in some of the programming that can be offered.    However, it seems to be something that will be situational for us.    There are often times where we might have the need but there are also periods of time where we would have difficulty gathering enough students to fill a full group.   We may take advantage of some of the training that they can provide for our staff.”</a:t>
            </a:r>
          </a:p>
          <a:p>
            <a:pPr lvl="2"/>
            <a:endParaRPr lang="en-US" b="1" dirty="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05" y="5697135"/>
            <a:ext cx="2167523" cy="1063118"/>
          </a:xfrm>
          <a:prstGeom prst="rect">
            <a:avLst/>
          </a:prstGeom>
        </p:spPr>
      </p:pic>
    </p:spTree>
    <p:extLst>
      <p:ext uri="{BB962C8B-B14F-4D97-AF65-F5344CB8AC3E}">
        <p14:creationId xmlns:p14="http://schemas.microsoft.com/office/powerpoint/2010/main" val="28418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in a yellow dress&#10;&#10;Description generated with high confidence">
            <a:extLst>
              <a:ext uri="{FF2B5EF4-FFF2-40B4-BE49-F238E27FC236}">
                <a16:creationId xmlns:a16="http://schemas.microsoft.com/office/drawing/2014/main" id="{249B2204-A3C8-4E76-BC96-E5A1AC217F8B}"/>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14000"/>
                    </a14:imgEffect>
                  </a14:imgLayer>
                </a14:imgProps>
              </a:ext>
              <a:ext uri="{28A0092B-C50C-407E-A947-70E740481C1C}">
                <a14:useLocalDpi xmlns:a14="http://schemas.microsoft.com/office/drawing/2010/main" val="0"/>
              </a:ext>
            </a:extLst>
          </a:blip>
          <a:stretch>
            <a:fillRect/>
          </a:stretch>
        </p:blipFill>
        <p:spPr>
          <a:xfrm>
            <a:off x="158262" y="97747"/>
            <a:ext cx="11610434" cy="6554933"/>
          </a:xfrm>
        </p:spPr>
      </p:pic>
      <p:sp>
        <p:nvSpPr>
          <p:cNvPr id="2" name="Title 1">
            <a:extLst>
              <a:ext uri="{FF2B5EF4-FFF2-40B4-BE49-F238E27FC236}">
                <a16:creationId xmlns:a16="http://schemas.microsoft.com/office/drawing/2014/main" id="{B9B17176-12CD-4D1D-9C62-FA024F53D381}"/>
              </a:ext>
            </a:extLst>
          </p:cNvPr>
          <p:cNvSpPr>
            <a:spLocks noGrp="1"/>
          </p:cNvSpPr>
          <p:nvPr>
            <p:ph type="title"/>
          </p:nvPr>
        </p:nvSpPr>
        <p:spPr>
          <a:xfrm>
            <a:off x="487782" y="205320"/>
            <a:ext cx="8596668" cy="709246"/>
          </a:xfrm>
        </p:spPr>
        <p:txBody>
          <a:bodyPr>
            <a:noAutofit/>
          </a:bodyPr>
          <a:lstStyle/>
          <a:p>
            <a:pPr algn="ctr"/>
            <a:r>
              <a:rPr lang="en-US" sz="5000" b="1" dirty="0">
                <a:solidFill>
                  <a:schemeClr val="tx1"/>
                </a:solidFill>
              </a:rPr>
              <a:t>CONCLUSION</a:t>
            </a:r>
          </a:p>
        </p:txBody>
      </p:sp>
      <p:sp>
        <p:nvSpPr>
          <p:cNvPr id="6" name="TextBox 5">
            <a:extLst>
              <a:ext uri="{FF2B5EF4-FFF2-40B4-BE49-F238E27FC236}">
                <a16:creationId xmlns:a16="http://schemas.microsoft.com/office/drawing/2014/main" id="{4371E0C2-4F87-455C-84B2-2D59B7525F4C}"/>
              </a:ext>
            </a:extLst>
          </p:cNvPr>
          <p:cNvSpPr txBox="1"/>
          <p:nvPr/>
        </p:nvSpPr>
        <p:spPr>
          <a:xfrm>
            <a:off x="1193163" y="1320350"/>
            <a:ext cx="7891287" cy="3939540"/>
          </a:xfrm>
          <a:prstGeom prst="rect">
            <a:avLst/>
          </a:prstGeom>
          <a:noFill/>
        </p:spPr>
        <p:txBody>
          <a:bodyPr wrap="square" rtlCol="0">
            <a:spAutoFit/>
          </a:bodyPr>
          <a:lstStyle/>
          <a:p>
            <a:r>
              <a:rPr lang="en-US" sz="2500" dirty="0"/>
              <a:t>Raise awareness of the impact of death on children.</a:t>
            </a:r>
          </a:p>
          <a:p>
            <a:endParaRPr lang="en-US" sz="2500" dirty="0"/>
          </a:p>
          <a:p>
            <a:r>
              <a:rPr lang="en-US" sz="2500" dirty="0"/>
              <a:t>Raise awareness of the benefits of support for grieving children.</a:t>
            </a:r>
          </a:p>
          <a:p>
            <a:endParaRPr lang="en-US" sz="2500" dirty="0"/>
          </a:p>
          <a:p>
            <a:r>
              <a:rPr lang="en-US" sz="2500" dirty="0"/>
              <a:t>Provide information in order to increase the general knowledge of the needs of grieving children.</a:t>
            </a:r>
          </a:p>
          <a:p>
            <a:endParaRPr lang="en-US" sz="2500" dirty="0"/>
          </a:p>
          <a:p>
            <a:r>
              <a:rPr lang="en-US" sz="2500" dirty="0"/>
              <a:t>Make resources available to support grieving children in McKean County.</a:t>
            </a:r>
          </a:p>
        </p:txBody>
      </p:sp>
      <p:sp>
        <p:nvSpPr>
          <p:cNvPr id="7" name="TextBox 6">
            <a:extLst>
              <a:ext uri="{FF2B5EF4-FFF2-40B4-BE49-F238E27FC236}">
                <a16:creationId xmlns:a16="http://schemas.microsoft.com/office/drawing/2014/main" id="{75C20565-2A7A-4D8E-B062-007209271861}"/>
              </a:ext>
            </a:extLst>
          </p:cNvPr>
          <p:cNvSpPr txBox="1"/>
          <p:nvPr/>
        </p:nvSpPr>
        <p:spPr>
          <a:xfrm>
            <a:off x="3328574" y="5728596"/>
            <a:ext cx="3434863" cy="769441"/>
          </a:xfrm>
          <a:prstGeom prst="rect">
            <a:avLst/>
          </a:prstGeom>
          <a:noFill/>
        </p:spPr>
        <p:txBody>
          <a:bodyPr wrap="square" rtlCol="0">
            <a:spAutoFit/>
          </a:bodyPr>
          <a:lstStyle/>
          <a:p>
            <a:r>
              <a:rPr lang="en-US" sz="4400" dirty="0">
                <a:latin typeface="Arial Black" panose="020B0A04020102020204" pitchFamily="34" charset="0"/>
              </a:rPr>
              <a:t>SUCCESS!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305" y="5697135"/>
            <a:ext cx="2167523" cy="1063118"/>
          </a:xfrm>
          <a:prstGeom prst="rect">
            <a:avLst/>
          </a:prstGeom>
        </p:spPr>
      </p:pic>
      <p:pic>
        <p:nvPicPr>
          <p:cNvPr id="4" name="Graphic 3" descr="Checkmark">
            <a:extLst>
              <a:ext uri="{FF2B5EF4-FFF2-40B4-BE49-F238E27FC236}">
                <a16:creationId xmlns:a16="http://schemas.microsoft.com/office/drawing/2014/main" id="{970D0D96-1D07-4403-BDED-B26D63B1D7B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82569" y="1351811"/>
            <a:ext cx="422603" cy="422603"/>
          </a:xfrm>
          <a:prstGeom prst="rect">
            <a:avLst/>
          </a:prstGeom>
        </p:spPr>
      </p:pic>
      <p:pic>
        <p:nvPicPr>
          <p:cNvPr id="9" name="Graphic 8" descr="Checkmark">
            <a:extLst>
              <a:ext uri="{FF2B5EF4-FFF2-40B4-BE49-F238E27FC236}">
                <a16:creationId xmlns:a16="http://schemas.microsoft.com/office/drawing/2014/main" id="{B331DCBA-0A15-492C-8367-EBB4285F537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82568" y="2311976"/>
            <a:ext cx="422603" cy="422603"/>
          </a:xfrm>
          <a:prstGeom prst="rect">
            <a:avLst/>
          </a:prstGeom>
        </p:spPr>
      </p:pic>
      <p:pic>
        <p:nvPicPr>
          <p:cNvPr id="10" name="Graphic 9" descr="Checkmark">
            <a:extLst>
              <a:ext uri="{FF2B5EF4-FFF2-40B4-BE49-F238E27FC236}">
                <a16:creationId xmlns:a16="http://schemas.microsoft.com/office/drawing/2014/main" id="{BEAEECEE-7B49-474A-A6CE-7B155327746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65091" y="3429000"/>
            <a:ext cx="422603" cy="422603"/>
          </a:xfrm>
          <a:prstGeom prst="rect">
            <a:avLst/>
          </a:prstGeom>
        </p:spPr>
      </p:pic>
      <p:pic>
        <p:nvPicPr>
          <p:cNvPr id="11" name="Graphic 10" descr="Checkmark">
            <a:extLst>
              <a:ext uri="{FF2B5EF4-FFF2-40B4-BE49-F238E27FC236}">
                <a16:creationId xmlns:a16="http://schemas.microsoft.com/office/drawing/2014/main" id="{6E67B2A2-A82A-4006-A381-2C7F4BB7710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03138" y="4663002"/>
            <a:ext cx="422603" cy="422603"/>
          </a:xfrm>
          <a:prstGeom prst="rect">
            <a:avLst/>
          </a:prstGeom>
        </p:spPr>
      </p:pic>
    </p:spTree>
    <p:extLst>
      <p:ext uri="{BB962C8B-B14F-4D97-AF65-F5344CB8AC3E}">
        <p14:creationId xmlns:p14="http://schemas.microsoft.com/office/powerpoint/2010/main" val="35458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3">
            <a:extLst>
              <a:ext uri="{FF2B5EF4-FFF2-40B4-BE49-F238E27FC236}">
                <a16:creationId xmlns:a16="http://schemas.microsoft.com/office/drawing/2014/main" id="{A5AFB369-4673-4727-A7CD-D86AFE0AE06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5" name="Freeform 14">
              <a:extLst>
                <a:ext uri="{FF2B5EF4-FFF2-40B4-BE49-F238E27FC236}">
                  <a16:creationId xmlns:a16="http://schemas.microsoft.com/office/drawing/2014/main" id="{50709826-4D6B-4A97-8DB3-5DA1666262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47263F58-6EE6-45B3-9BF2-C0BD5D30A5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197CE03-EB81-4718-BEA1-C2D488961E5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A3451629-72D6-4E33-A99A-40FAF7445DD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E04F0FD4-BCD5-4435-A6B5-A2E69303B7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E110F09-1C81-4E73-B5E9-D857CD879F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273A9C01-06BD-4E8E-8BBF-2E2A9ECF49C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206C9B2-27BE-4B6F-A4D0-485FBBEB58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2E7D673E-0C5C-4F2B-B46E-3E9286B9E8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F0F78B34-9B26-4CA9-B8F0-B9638730F9F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6" name="Content Placeholder 8" descr="A picture containing indoor, sitting, floor&#10;&#10;Description generated with high confidence">
            <a:extLst>
              <a:ext uri="{FF2B5EF4-FFF2-40B4-BE49-F238E27FC236}">
                <a16:creationId xmlns:a16="http://schemas.microsoft.com/office/drawing/2014/main" id="{6EC39A7D-18AE-43B5-BF70-43BC3E0217C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890" r="2" b="2"/>
          <a:stretch/>
        </p:blipFill>
        <p:spPr>
          <a:xfrm>
            <a:off x="1846887" y="711974"/>
            <a:ext cx="6551156" cy="2877893"/>
          </a:xfrm>
          <a:custGeom>
            <a:avLst/>
            <a:gdLst>
              <a:gd name="connsiteX0" fmla="*/ 540554 w 8274669"/>
              <a:gd name="connsiteY0" fmla="*/ 0 h 3635025"/>
              <a:gd name="connsiteX1" fmla="*/ 8274669 w 8274669"/>
              <a:gd name="connsiteY1" fmla="*/ 0 h 3635025"/>
              <a:gd name="connsiteX2" fmla="*/ 8274669 w 8274669"/>
              <a:gd name="connsiteY2" fmla="*/ 3635025 h 3635025"/>
              <a:gd name="connsiteX3" fmla="*/ 0 w 8274669"/>
              <a:gd name="connsiteY3" fmla="*/ 3635025 h 3635025"/>
            </a:gdLst>
            <a:ahLst/>
            <a:cxnLst>
              <a:cxn ang="0">
                <a:pos x="connsiteX0" y="connsiteY0"/>
              </a:cxn>
              <a:cxn ang="0">
                <a:pos x="connsiteX1" y="connsiteY1"/>
              </a:cxn>
              <a:cxn ang="0">
                <a:pos x="connsiteX2" y="connsiteY2"/>
              </a:cxn>
              <a:cxn ang="0">
                <a:pos x="connsiteX3" y="connsiteY3"/>
              </a:cxn>
            </a:cxnLst>
            <a:rect l="l" t="t" r="r" b="b"/>
            <a:pathLst>
              <a:path w="8274669" h="3635025">
                <a:moveTo>
                  <a:pt x="540554" y="0"/>
                </a:moveTo>
                <a:lnTo>
                  <a:pt x="8274669" y="0"/>
                </a:lnTo>
                <a:lnTo>
                  <a:pt x="8274669" y="3635025"/>
                </a:lnTo>
                <a:lnTo>
                  <a:pt x="0" y="3635025"/>
                </a:lnTo>
                <a:close/>
              </a:path>
            </a:pathLst>
          </a:custGeom>
        </p:spPr>
      </p:pic>
      <p:sp>
        <p:nvSpPr>
          <p:cNvPr id="10" name="TextBox 9">
            <a:extLst>
              <a:ext uri="{FF2B5EF4-FFF2-40B4-BE49-F238E27FC236}">
                <a16:creationId xmlns:a16="http://schemas.microsoft.com/office/drawing/2014/main" id="{9E758E33-5D4C-450A-B2F1-DF99B4BD0F91}"/>
              </a:ext>
            </a:extLst>
          </p:cNvPr>
          <p:cNvSpPr txBox="1"/>
          <p:nvPr/>
        </p:nvSpPr>
        <p:spPr>
          <a:xfrm>
            <a:off x="2303585" y="4103646"/>
            <a:ext cx="5574323" cy="1569660"/>
          </a:xfrm>
          <a:prstGeom prst="rect">
            <a:avLst/>
          </a:prstGeom>
          <a:noFill/>
        </p:spPr>
        <p:txBody>
          <a:bodyPr wrap="square" rtlCol="0">
            <a:spAutoFit/>
          </a:bodyPr>
          <a:lstStyle/>
          <a:p>
            <a:pPr algn="ctr"/>
            <a:r>
              <a:rPr lang="en-US" sz="9600" dirty="0"/>
              <a:t>? ? ?</a:t>
            </a: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305" y="5697135"/>
            <a:ext cx="2167523" cy="1063118"/>
          </a:xfrm>
          <a:prstGeom prst="rect">
            <a:avLst/>
          </a:prstGeom>
        </p:spPr>
      </p:pic>
    </p:spTree>
    <p:extLst>
      <p:ext uri="{BB962C8B-B14F-4D97-AF65-F5344CB8AC3E}">
        <p14:creationId xmlns:p14="http://schemas.microsoft.com/office/powerpoint/2010/main" val="3957846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4121"/>
          </a:xfrm>
        </p:spPr>
        <p:txBody>
          <a:bodyPr/>
          <a:lstStyle/>
          <a:p>
            <a:r>
              <a:rPr lang="en-US" dirty="0"/>
              <a:t>Sources:</a:t>
            </a:r>
          </a:p>
        </p:txBody>
      </p:sp>
      <p:sp>
        <p:nvSpPr>
          <p:cNvPr id="3" name="Content Placeholder 2"/>
          <p:cNvSpPr>
            <a:spLocks noGrp="1"/>
          </p:cNvSpPr>
          <p:nvPr>
            <p:ph idx="1"/>
          </p:nvPr>
        </p:nvSpPr>
        <p:spPr>
          <a:xfrm>
            <a:off x="677334" y="1263721"/>
            <a:ext cx="8596668" cy="4777641"/>
          </a:xfrm>
        </p:spPr>
        <p:txBody>
          <a:bodyPr/>
          <a:lstStyle/>
          <a:p>
            <a:r>
              <a:rPr lang="en-US" sz="1400" dirty="0">
                <a:solidFill>
                  <a:srgbClr val="002060"/>
                </a:solidFill>
                <a:hlinkClick r:id="rId3"/>
              </a:rPr>
              <a:t>https://www.highmarkcaringplace.com</a:t>
            </a:r>
            <a:endParaRPr lang="en-US" sz="1400" dirty="0">
              <a:solidFill>
                <a:srgbClr val="002060"/>
              </a:solidFill>
            </a:endParaRPr>
          </a:p>
          <a:p>
            <a:r>
              <a:rPr lang="en-US" sz="1400" dirty="0">
                <a:solidFill>
                  <a:srgbClr val="002060"/>
                </a:solidFill>
                <a:hlinkClick r:id="rId4"/>
              </a:rPr>
              <a:t>https://www.highmarkcaringplace.com/cp2/pdf/questions_grieving_children_ask.pdf</a:t>
            </a:r>
            <a:endParaRPr lang="en-US" sz="1400" dirty="0">
              <a:solidFill>
                <a:srgbClr val="002060"/>
              </a:solidFill>
            </a:endParaRPr>
          </a:p>
          <a:p>
            <a:r>
              <a:rPr lang="en-US" sz="1400" dirty="0">
                <a:solidFill>
                  <a:srgbClr val="002060"/>
                </a:solidFill>
                <a:hlinkClick r:id="rId5"/>
              </a:rPr>
              <a:t>https://www.childrensgriefawarenessday.org/cgad2/about/index.shtml</a:t>
            </a:r>
            <a:endParaRPr lang="en-US" sz="1400" dirty="0">
              <a:solidFill>
                <a:srgbClr val="002060"/>
              </a:solidFill>
            </a:endParaRPr>
          </a:p>
          <a:p>
            <a:r>
              <a:rPr lang="en-US" sz="1400" dirty="0">
                <a:solidFill>
                  <a:srgbClr val="002060"/>
                </a:solidFill>
                <a:hlinkClick r:id="rId6"/>
              </a:rPr>
              <a:t>https://www.taps.org/articles/19-2/mythsaboutchildrengrief</a:t>
            </a:r>
            <a:endParaRPr lang="en-US" sz="1400" dirty="0">
              <a:solidFill>
                <a:srgbClr val="002060"/>
              </a:solidFill>
            </a:endParaRPr>
          </a:p>
          <a:p>
            <a:r>
              <a:rPr lang="en-US" sz="1400" dirty="0">
                <a:solidFill>
                  <a:srgbClr val="002060"/>
                </a:solidFill>
                <a:hlinkClick r:id="rId7"/>
              </a:rPr>
              <a:t>https://www.highmarkcaringplace.com/cp2/pdf/child_classroom.pdf</a:t>
            </a:r>
            <a:endParaRPr lang="en-US" sz="1400" dirty="0">
              <a:solidFill>
                <a:srgbClr val="002060"/>
              </a:solidFill>
            </a:endParaRPr>
          </a:p>
          <a:p>
            <a:r>
              <a:rPr lang="en-US" sz="1400" dirty="0">
                <a:solidFill>
                  <a:srgbClr val="002060"/>
                </a:solidFill>
                <a:hlinkClick r:id="rId8"/>
              </a:rPr>
              <a:t>https://www.cnn.com/videos/health/2017/04/17/prince-harry-struggle-with-grief-orig.cnn</a:t>
            </a:r>
            <a:endParaRPr lang="en-US" sz="1400" dirty="0">
              <a:solidFill>
                <a:srgbClr val="002060"/>
              </a:solidFill>
            </a:endParaRPr>
          </a:p>
          <a:p>
            <a:r>
              <a:rPr lang="en-US" sz="1400" dirty="0">
                <a:solidFill>
                  <a:srgbClr val="002060"/>
                </a:solidFill>
              </a:rPr>
              <a:t>Kristie </a:t>
            </a:r>
            <a:r>
              <a:rPr lang="en-US" sz="1400" dirty="0" err="1">
                <a:solidFill>
                  <a:srgbClr val="002060"/>
                </a:solidFill>
              </a:rPr>
              <a:t>Nosich</a:t>
            </a:r>
            <a:r>
              <a:rPr lang="en-US" sz="1400" dirty="0">
                <a:solidFill>
                  <a:srgbClr val="002060"/>
                </a:solidFill>
              </a:rPr>
              <a:t> LPC, CT, Program Manager, Highmark Caring Place</a:t>
            </a:r>
          </a:p>
          <a:p>
            <a:endParaRPr lang="en-US"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3305" y="5697135"/>
            <a:ext cx="2167523" cy="1063118"/>
          </a:xfrm>
          <a:prstGeom prst="rect">
            <a:avLst/>
          </a:prstGeom>
        </p:spPr>
      </p:pic>
    </p:spTree>
    <p:extLst>
      <p:ext uri="{BB962C8B-B14F-4D97-AF65-F5344CB8AC3E}">
        <p14:creationId xmlns:p14="http://schemas.microsoft.com/office/powerpoint/2010/main" val="413267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400" b="1" dirty="0"/>
              <a:t>The Team</a:t>
            </a:r>
          </a:p>
        </p:txBody>
      </p:sp>
      <p:sp>
        <p:nvSpPr>
          <p:cNvPr id="2" name="Content Placeholder 1"/>
          <p:cNvSpPr>
            <a:spLocks noGrp="1"/>
          </p:cNvSpPr>
          <p:nvPr>
            <p:ph idx="1"/>
          </p:nvPr>
        </p:nvSpPr>
        <p:spPr>
          <a:xfrm>
            <a:off x="1020234" y="1873382"/>
            <a:ext cx="9218640" cy="2822444"/>
          </a:xfrm>
        </p:spPr>
        <p:txBody>
          <a:bodyPr>
            <a:normAutofit/>
          </a:bodyPr>
          <a:lstStyle/>
          <a:p>
            <a:r>
              <a:rPr lang="en-US" sz="2000" dirty="0"/>
              <a:t>Phil </a:t>
            </a:r>
            <a:r>
              <a:rPr lang="en-US" sz="2000" dirty="0" smtClean="0"/>
              <a:t>Clabaugh, Chief Public Defender, McKean County</a:t>
            </a:r>
            <a:endParaRPr lang="en-US" sz="2000" dirty="0"/>
          </a:p>
          <a:p>
            <a:r>
              <a:rPr lang="en-US" sz="2000" dirty="0"/>
              <a:t>Josh </a:t>
            </a:r>
            <a:r>
              <a:rPr lang="en-US" sz="2000" dirty="0" smtClean="0"/>
              <a:t>Haney, Administrator, Bradford Area Christian Academy</a:t>
            </a:r>
            <a:endParaRPr lang="en-US" sz="2000" dirty="0"/>
          </a:p>
          <a:p>
            <a:r>
              <a:rPr lang="en-US" sz="2000" dirty="0"/>
              <a:t>Jessie Mague, Loan Operations Compliance &amp; QC Manager, Northwest Bank</a:t>
            </a:r>
          </a:p>
          <a:p>
            <a:r>
              <a:rPr lang="en-US" sz="2000" dirty="0"/>
              <a:t>Lindsay Retchless, Director of Alumni Relations, Pitt-Bradford</a:t>
            </a:r>
          </a:p>
          <a:p>
            <a:r>
              <a:rPr lang="en-US" sz="2000" dirty="0"/>
              <a:t>Crystal Salada, Personal Lines Manager, Marshall Insurance Services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05" y="5697135"/>
            <a:ext cx="2167523" cy="1063118"/>
          </a:xfrm>
          <a:prstGeom prst="rect">
            <a:avLst/>
          </a:prstGeom>
        </p:spPr>
      </p:pic>
    </p:spTree>
    <p:extLst>
      <p:ext uri="{BB962C8B-B14F-4D97-AF65-F5344CB8AC3E}">
        <p14:creationId xmlns:p14="http://schemas.microsoft.com/office/powerpoint/2010/main" val="365927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400" b="1" dirty="0"/>
              <a:t>Goals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05" y="5697135"/>
            <a:ext cx="2167523" cy="1063118"/>
          </a:xfrm>
          <a:prstGeom prst="rect">
            <a:avLst/>
          </a:prstGeom>
        </p:spPr>
      </p:pic>
      <p:sp>
        <p:nvSpPr>
          <p:cNvPr id="3" name="Content Placeholder 2"/>
          <p:cNvSpPr>
            <a:spLocks noGrp="1"/>
          </p:cNvSpPr>
          <p:nvPr>
            <p:ph idx="1"/>
          </p:nvPr>
        </p:nvSpPr>
        <p:spPr>
          <a:xfrm>
            <a:off x="1339071" y="1619167"/>
            <a:ext cx="8596668" cy="3880773"/>
          </a:xfrm>
        </p:spPr>
        <p:txBody>
          <a:bodyPr>
            <a:normAutofit/>
          </a:bodyPr>
          <a:lstStyle/>
          <a:p>
            <a:r>
              <a:rPr lang="en-US" sz="2000" dirty="0"/>
              <a:t>Raise awareness of the impact of death on children.</a:t>
            </a:r>
          </a:p>
          <a:p>
            <a:endParaRPr lang="en-US" sz="2000" dirty="0"/>
          </a:p>
          <a:p>
            <a:r>
              <a:rPr lang="en-US" sz="2000" dirty="0"/>
              <a:t>Raise awareness of the benefits of support for grieving children.</a:t>
            </a:r>
          </a:p>
          <a:p>
            <a:endParaRPr lang="en-US" sz="2000" dirty="0"/>
          </a:p>
          <a:p>
            <a:r>
              <a:rPr lang="en-US" sz="2000" dirty="0"/>
              <a:t>Provide information in order to increase the general knowledge of the needs of grieving children.</a:t>
            </a:r>
          </a:p>
          <a:p>
            <a:pPr marL="0" indent="0">
              <a:buNone/>
            </a:pPr>
            <a:endParaRPr lang="en-US" sz="2000" dirty="0"/>
          </a:p>
          <a:p>
            <a:r>
              <a:rPr lang="en-US" sz="2000" dirty="0"/>
              <a:t>Make resources available to support grieving children in McKean County.</a:t>
            </a:r>
          </a:p>
        </p:txBody>
      </p:sp>
    </p:spTree>
    <p:extLst>
      <p:ext uri="{BB962C8B-B14F-4D97-AF65-F5344CB8AC3E}">
        <p14:creationId xmlns:p14="http://schemas.microsoft.com/office/powerpoint/2010/main" val="4128967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132" y="4475757"/>
            <a:ext cx="8596668" cy="1320800"/>
          </a:xfrm>
        </p:spPr>
        <p:txBody>
          <a:bodyPr>
            <a:noAutofit/>
          </a:bodyPr>
          <a:lstStyle/>
          <a:p>
            <a:pPr algn="ctr"/>
            <a:r>
              <a:rPr lang="en-US" sz="2000" i="1" dirty="0">
                <a:solidFill>
                  <a:schemeClr val="tx1"/>
                </a:solidFill>
              </a:rPr>
              <a:t>Allie and Andie, sisters who are now 11 and 12 years old. When the girls were 6 and 7, their father died suddenly from a heart attack.</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90828" y="1265707"/>
            <a:ext cx="5092737" cy="2845941"/>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305" y="5697135"/>
            <a:ext cx="2167523" cy="1063118"/>
          </a:xfrm>
          <a:prstGeom prst="rect">
            <a:avLst/>
          </a:prstGeom>
        </p:spPr>
      </p:pic>
    </p:spTree>
    <p:extLst>
      <p:ext uri="{BB962C8B-B14F-4D97-AF65-F5344CB8AC3E}">
        <p14:creationId xmlns:p14="http://schemas.microsoft.com/office/powerpoint/2010/main" val="1596713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400" b="1" dirty="0"/>
              <a:t>Children and Grief</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05" y="5697135"/>
            <a:ext cx="2167523" cy="1063118"/>
          </a:xfrm>
          <a:prstGeom prst="rect">
            <a:avLst/>
          </a:prstGeom>
        </p:spPr>
      </p:pic>
      <p:pic>
        <p:nvPicPr>
          <p:cNvPr id="2050" name="Picture 2" descr="https://www.highmarkcaringplace.com/cp2/images/home/gallery/promo5.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72464" y="1550988"/>
            <a:ext cx="8001538"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22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400" b="1" dirty="0"/>
              <a:t>Myths about Children and Grief</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05" y="5697135"/>
            <a:ext cx="2167523" cy="1063118"/>
          </a:xfrm>
          <a:prstGeom prst="rect">
            <a:avLst/>
          </a:prstGeom>
        </p:spPr>
      </p:pic>
      <p:sp>
        <p:nvSpPr>
          <p:cNvPr id="3" name="Content Placeholder 2"/>
          <p:cNvSpPr>
            <a:spLocks noGrp="1"/>
          </p:cNvSpPr>
          <p:nvPr>
            <p:ph idx="1"/>
          </p:nvPr>
        </p:nvSpPr>
        <p:spPr>
          <a:xfrm>
            <a:off x="677334" y="1816362"/>
            <a:ext cx="8596668" cy="3880773"/>
          </a:xfrm>
        </p:spPr>
        <p:txBody>
          <a:bodyPr>
            <a:normAutofit/>
          </a:bodyPr>
          <a:lstStyle/>
          <a:p>
            <a:r>
              <a:rPr lang="en-US" sz="2000" dirty="0"/>
              <a:t>Children don’t understand death; therefore, they don’t grieve.</a:t>
            </a:r>
          </a:p>
          <a:p>
            <a:r>
              <a:rPr lang="en-US" sz="2000" dirty="0"/>
              <a:t>Children don’t hurt as much because they understand less.</a:t>
            </a:r>
          </a:p>
          <a:p>
            <a:r>
              <a:rPr lang="en-US" sz="2000" dirty="0"/>
              <a:t>Children are resilient; they bounce back.</a:t>
            </a:r>
          </a:p>
          <a:p>
            <a:r>
              <a:rPr lang="en-US" sz="2000" dirty="0"/>
              <a:t>Children are not affected by adults’ grief.</a:t>
            </a:r>
          </a:p>
          <a:p>
            <a:r>
              <a:rPr lang="en-US" sz="2000" dirty="0"/>
              <a:t>Speaking of the deceased will reopen a child’s grief wounds.</a:t>
            </a:r>
          </a:p>
          <a:p>
            <a:r>
              <a:rPr lang="en-US" sz="2000" dirty="0"/>
              <a:t>Children should be protected and shielded from the pain of grief.</a:t>
            </a:r>
          </a:p>
          <a:p>
            <a:r>
              <a:rPr lang="en-US" sz="2000" dirty="0"/>
              <a:t>Children cope with grief more easily if they have lots of activities.</a:t>
            </a:r>
          </a:p>
        </p:txBody>
      </p:sp>
    </p:spTree>
    <p:extLst>
      <p:ext uri="{BB962C8B-B14F-4D97-AF65-F5344CB8AC3E}">
        <p14:creationId xmlns:p14="http://schemas.microsoft.com/office/powerpoint/2010/main" val="2302787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8026" y="568504"/>
            <a:ext cx="8596668" cy="1320800"/>
          </a:xfrm>
        </p:spPr>
        <p:txBody>
          <a:bodyPr>
            <a:normAutofit/>
          </a:bodyPr>
          <a:lstStyle/>
          <a:p>
            <a:pPr algn="ctr"/>
            <a:r>
              <a:rPr lang="en-US" sz="4400" b="1" dirty="0"/>
              <a:t>Questions Grieving Children Ask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05" y="5697135"/>
            <a:ext cx="2167523" cy="1063118"/>
          </a:xfrm>
          <a:prstGeom prst="rect">
            <a:avLst/>
          </a:prstGeom>
        </p:spPr>
      </p:pic>
      <p:pic>
        <p:nvPicPr>
          <p:cNvPr id="2" name="Content Placeholder 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839164" y="1533163"/>
            <a:ext cx="2786716" cy="4848888"/>
          </a:xfrm>
        </p:spPr>
      </p:pic>
    </p:spTree>
    <p:extLst>
      <p:ext uri="{BB962C8B-B14F-4D97-AF65-F5344CB8AC3E}">
        <p14:creationId xmlns:p14="http://schemas.microsoft.com/office/powerpoint/2010/main" val="10154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Did You Know?</a:t>
            </a:r>
          </a:p>
        </p:txBody>
      </p:sp>
      <p:sp>
        <p:nvSpPr>
          <p:cNvPr id="3" name="Content Placeholder 2"/>
          <p:cNvSpPr>
            <a:spLocks noGrp="1"/>
          </p:cNvSpPr>
          <p:nvPr>
            <p:ph idx="1"/>
          </p:nvPr>
        </p:nvSpPr>
        <p:spPr>
          <a:xfrm>
            <a:off x="677334" y="1631200"/>
            <a:ext cx="8596668" cy="3880773"/>
          </a:xfrm>
        </p:spPr>
        <p:txBody>
          <a:bodyPr>
            <a:normAutofit lnSpcReduction="10000"/>
          </a:bodyPr>
          <a:lstStyle/>
          <a:p>
            <a:r>
              <a:rPr lang="en-US" dirty="0"/>
              <a:t>1 in 5 children will experience the death of someone close to them by age 18</a:t>
            </a:r>
          </a:p>
          <a:p>
            <a:r>
              <a:rPr lang="en-US" dirty="0"/>
              <a:t>In a poll taken of 1,000 juniors and seniors, 90% indicated they had experienced a death of someone close</a:t>
            </a:r>
          </a:p>
          <a:p>
            <a:r>
              <a:rPr lang="en-US" dirty="0"/>
              <a:t>1 in every 1,500 secondary school students die each year</a:t>
            </a:r>
          </a:p>
          <a:p>
            <a:r>
              <a:rPr lang="en-US" dirty="0"/>
              <a:t>1 out of every 20 children aged 15 &amp; younger will suffer the loss of one or both parents</a:t>
            </a:r>
          </a:p>
          <a:p>
            <a:r>
              <a:rPr lang="en-US" dirty="0"/>
              <a:t>1.5 million children are living in a single-parent household because of a death of a parent</a:t>
            </a:r>
          </a:p>
          <a:p>
            <a:r>
              <a:rPr lang="en-US" dirty="0"/>
              <a:t>A study conducted of 11-16 year olds, 78% reported at least one of their relatives or friends have died</a:t>
            </a:r>
          </a:p>
          <a:p>
            <a:r>
              <a:rPr lang="en-US" dirty="0"/>
              <a:t>7 in 10 teachers (69%) currently have at least one student in their class who has lost someone close to them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05" y="5697135"/>
            <a:ext cx="2167523" cy="1063118"/>
          </a:xfrm>
          <a:prstGeom prst="rect">
            <a:avLst/>
          </a:prstGeom>
        </p:spPr>
      </p:pic>
    </p:spTree>
    <p:extLst>
      <p:ext uri="{BB962C8B-B14F-4D97-AF65-F5344CB8AC3E}">
        <p14:creationId xmlns:p14="http://schemas.microsoft.com/office/powerpoint/2010/main" val="183059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155" y="585537"/>
            <a:ext cx="8596668" cy="1320800"/>
          </a:xfrm>
        </p:spPr>
        <p:txBody>
          <a:bodyPr/>
          <a:lstStyle/>
          <a:p>
            <a:r>
              <a:rPr lang="en-US" dirty="0"/>
              <a:t>What Grieving Children Have Taught Us</a:t>
            </a:r>
          </a:p>
        </p:txBody>
      </p:sp>
      <p:sp>
        <p:nvSpPr>
          <p:cNvPr id="3" name="Content Placeholder 2"/>
          <p:cNvSpPr>
            <a:spLocks noGrp="1"/>
          </p:cNvSpPr>
          <p:nvPr>
            <p:ph idx="1"/>
          </p:nvPr>
        </p:nvSpPr>
        <p:spPr>
          <a:xfrm>
            <a:off x="677334" y="1906338"/>
            <a:ext cx="8596668" cy="2858168"/>
          </a:xfrm>
        </p:spPr>
        <p:txBody>
          <a:bodyPr>
            <a:normAutofit/>
          </a:bodyPr>
          <a:lstStyle/>
          <a:p>
            <a:r>
              <a:rPr lang="en-US" sz="2400" dirty="0"/>
              <a:t>Every person grieves differently</a:t>
            </a:r>
          </a:p>
          <a:p>
            <a:r>
              <a:rPr lang="en-US" sz="2400" dirty="0"/>
              <a:t>Children’s feelings of grief may be hidden deep inside</a:t>
            </a:r>
          </a:p>
          <a:p>
            <a:r>
              <a:rPr lang="en-US" sz="2400" dirty="0"/>
              <a:t>The intensity of grief can be too much for a child or teen to handle all at one time</a:t>
            </a:r>
          </a:p>
          <a:p>
            <a:r>
              <a:rPr lang="en-US" sz="2400" dirty="0"/>
              <a:t>Teens and children want to feel just like the other kids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05" y="5697135"/>
            <a:ext cx="2167523" cy="1063118"/>
          </a:xfrm>
          <a:prstGeom prst="rect">
            <a:avLst/>
          </a:prstGeom>
        </p:spPr>
      </p:pic>
    </p:spTree>
    <p:extLst>
      <p:ext uri="{BB962C8B-B14F-4D97-AF65-F5344CB8AC3E}">
        <p14:creationId xmlns:p14="http://schemas.microsoft.com/office/powerpoint/2010/main" val="40314190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372</TotalTime>
  <Words>1188</Words>
  <Application>Microsoft Office PowerPoint</Application>
  <PresentationFormat>Widescreen</PresentationFormat>
  <Paragraphs>119</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Trebuchet MS</vt:lpstr>
      <vt:lpstr>Wingdings 3</vt:lpstr>
      <vt:lpstr>Facet</vt:lpstr>
      <vt:lpstr>The Caring Place</vt:lpstr>
      <vt:lpstr>The Team</vt:lpstr>
      <vt:lpstr>Goals</vt:lpstr>
      <vt:lpstr>Allie and Andie, sisters who are now 11 and 12 years old. When the girls were 6 and 7, their father died suddenly from a heart attack.</vt:lpstr>
      <vt:lpstr>Children and Grief</vt:lpstr>
      <vt:lpstr>Myths about Children and Grief</vt:lpstr>
      <vt:lpstr>Questions Grieving Children Ask</vt:lpstr>
      <vt:lpstr>Did You Know?</vt:lpstr>
      <vt:lpstr>What Grieving Children Have Taught Us</vt:lpstr>
      <vt:lpstr>PowerPoint Presentation</vt:lpstr>
      <vt:lpstr>The Grieving Child in the Classroom</vt:lpstr>
      <vt:lpstr>“The Caring Place” in the Classroom</vt:lpstr>
      <vt:lpstr>HOW IT WORKS</vt:lpstr>
      <vt:lpstr>Allie and Andie, sisters who are now 11 and 12 years old. When the girls were 6 and 7, their father died suddenly from a heart attack.</vt:lpstr>
      <vt:lpstr>The Caring Place / BASD School Counselors</vt:lpstr>
      <vt:lpstr>The Caring Place / BASD School Counselors</vt:lpstr>
      <vt:lpstr>CONCLUSION</vt:lpstr>
      <vt:lpstr>PowerPoint Presentation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Retchless, Lindsay Elizabeth</dc:creator>
  <cp:lastModifiedBy>Retchless, Lindsay Elizabeth</cp:lastModifiedBy>
  <cp:revision>52</cp:revision>
  <dcterms:created xsi:type="dcterms:W3CDTF">2018-06-01T13:15:19Z</dcterms:created>
  <dcterms:modified xsi:type="dcterms:W3CDTF">2018-06-12T17:43:12Z</dcterms:modified>
</cp:coreProperties>
</file>